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embeddedFontLst>
    <p:embeddedFont>
      <p:font typeface="Work Sans Light" pitchFamily="2" charset="0"/>
      <p:regular r:id="rId18"/>
      <p:bold r:id="rId19"/>
      <p:italic r:id="rId20"/>
      <p:boldItalic r:id="rId21"/>
    </p:embeddedFont>
    <p:embeddedFont>
      <p:font typeface="Work Sans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50mLnfXcVbG4ZE40FXMLXMoF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f4a14d4079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1f4a14d4079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1f4a14d4079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CO"/>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4a3250b6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f4a3250b6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g1f4a3250b6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CO"/>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f4a3250b65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f4a3250b65_0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g1f4a3250b65_0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CO"/>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4a3250b65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1f4a3250b65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g1f4a3250b65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CO"/>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f4a3250b65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1f4a3250b65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g1f4a3250b65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CO"/>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f4a3250b65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g1f4a3250b65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84310930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g2c84310930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f39c7a08f9_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g1f39c7a08f9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f4a14d4079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1f4a14d4079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g1f4a14d4079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CO"/>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5"/>
        <p:cNvGrpSpPr/>
        <p:nvPr/>
      </p:nvGrpSpPr>
      <p:grpSpPr>
        <a:xfrm>
          <a:off x="0" y="0"/>
          <a:ext cx="0" cy="0"/>
          <a:chOff x="0" y="0"/>
          <a:chExt cx="0" cy="0"/>
        </a:xfrm>
      </p:grpSpPr>
      <p:pic>
        <p:nvPicPr>
          <p:cNvPr id="16" name="Google Shape;16;p9"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7" name="Google Shape;17;p9"/>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3"/>
        <p:cNvGrpSpPr/>
        <p:nvPr/>
      </p:nvGrpSpPr>
      <p:grpSpPr>
        <a:xfrm>
          <a:off x="0" y="0"/>
          <a:ext cx="0" cy="0"/>
          <a:chOff x="0" y="0"/>
          <a:chExt cx="0" cy="0"/>
        </a:xfrm>
      </p:grpSpPr>
      <p:sp>
        <p:nvSpPr>
          <p:cNvPr id="64" name="Google Shape;6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1" name="Google Shape;7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0"/>
          <p:cNvSpPr>
            <a:spLocks noGrp="1"/>
          </p:cNvSpPr>
          <p:nvPr>
            <p:ph type="pic" idx="2"/>
          </p:nvPr>
        </p:nvSpPr>
        <p:spPr>
          <a:xfrm>
            <a:off x="5183188" y="987425"/>
            <a:ext cx="6172200" cy="4873625"/>
          </a:xfrm>
          <a:prstGeom prst="rect">
            <a:avLst/>
          </a:prstGeom>
          <a:noFill/>
          <a:ln>
            <a:noFill/>
          </a:ln>
        </p:spPr>
      </p:sp>
      <p:sp>
        <p:nvSpPr>
          <p:cNvPr id="78" name="Google Shape;7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8"/>
        <p:cNvGrpSpPr/>
        <p:nvPr/>
      </p:nvGrpSpPr>
      <p:grpSpPr>
        <a:xfrm>
          <a:off x="0" y="0"/>
          <a:ext cx="0" cy="0"/>
          <a:chOff x="0" y="0"/>
          <a:chExt cx="0" cy="0"/>
        </a:xfrm>
      </p:grpSpPr>
      <p:sp>
        <p:nvSpPr>
          <p:cNvPr id="19" name="Google Shape;1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22"/>
        <p:cNvGrpSpPr/>
        <p:nvPr/>
      </p:nvGrpSpPr>
      <p:grpSpPr>
        <a:xfrm>
          <a:off x="0" y="0"/>
          <a:ext cx="0" cy="0"/>
          <a:chOff x="0" y="0"/>
          <a:chExt cx="0" cy="0"/>
        </a:xfrm>
      </p:grpSpPr>
      <p:pic>
        <p:nvPicPr>
          <p:cNvPr id="23" name="Google Shape;23;p11"/>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9"/>
        <p:cNvGrpSpPr/>
        <p:nvPr/>
      </p:nvGrpSpPr>
      <p:grpSpPr>
        <a:xfrm>
          <a:off x="0" y="0"/>
          <a:ext cx="0" cy="0"/>
          <a:chOff x="0" y="0"/>
          <a:chExt cx="0" cy="0"/>
        </a:xfrm>
      </p:grpSpPr>
      <p:sp>
        <p:nvSpPr>
          <p:cNvPr id="30" name="Google Shape;30;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5"/>
        <p:cNvGrpSpPr/>
        <p:nvPr/>
      </p:nvGrpSpPr>
      <p:grpSpPr>
        <a:xfrm>
          <a:off x="0" y="0"/>
          <a:ext cx="0" cy="0"/>
          <a:chOff x="0" y="0"/>
          <a:chExt cx="0" cy="0"/>
        </a:xfrm>
      </p:grpSpPr>
      <p:sp>
        <p:nvSpPr>
          <p:cNvPr id="36" name="Google Shape;3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1"/>
        <p:cNvGrpSpPr/>
        <p:nvPr/>
      </p:nvGrpSpPr>
      <p:grpSpPr>
        <a:xfrm>
          <a:off x="0" y="0"/>
          <a:ext cx="0" cy="0"/>
          <a:chOff x="0" y="0"/>
          <a:chExt cx="0" cy="0"/>
        </a:xfrm>
      </p:grpSpPr>
      <p:sp>
        <p:nvSpPr>
          <p:cNvPr id="42" name="Google Shape;42;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document/d/1ucTze0nC1t8LWUsMskzryp9PDtjrt-N_/edit?usp=drive_link&amp;ouid=112337874565462366755&amp;rtpof=true&amp;sd=truehttps://docs.google.com/document/d/1ucTze0nC1t8LWUsMskzryp9PDtjrt-N_/edit?usp=drive_link&amp;ouid=112337874565462366755&amp;rtpof=true&amp;sd=true"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docs.google.com/document/d/1RKtvtbz_kcBWlbDeDV7lv6FNhFCHuf8L/edit?usp=sharing&amp;ouid=115283840032377995784&amp;rtpof=true&amp;sd=tru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document/d/1NzvEq_OXCSjU3CUI_Y8qUoeTZPalQHHb/edit?usp=sharing&amp;ouid=112337874565462366755&amp;rtpof=true&amp;sd=true"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5oJaD8g6yESb-Dys76aoSy4t2jQT7_KZ/view?usp=drive_link"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QKOEgg5CiMX2nr2cXHIUlqrxGva3Yduu/view?usp=sharin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cxnSp>
        <p:nvCxnSpPr>
          <p:cNvPr id="99" name="Google Shape;99;p1"/>
          <p:cNvCxnSpPr/>
          <p:nvPr/>
        </p:nvCxnSpPr>
        <p:spPr>
          <a:xfrm>
            <a:off x="5176549" y="4089159"/>
            <a:ext cx="1736100" cy="0"/>
          </a:xfrm>
          <a:prstGeom prst="straightConnector1">
            <a:avLst/>
          </a:prstGeom>
          <a:noFill/>
          <a:ln w="9525" cap="flat" cmpd="sng">
            <a:solidFill>
              <a:srgbClr val="38AA00"/>
            </a:solidFill>
            <a:prstDash val="solid"/>
            <a:miter lim="800000"/>
            <a:headEnd type="none" w="sm" len="sm"/>
            <a:tailEnd type="none" w="sm" len="sm"/>
          </a:ln>
        </p:spPr>
      </p:cxnSp>
      <p:sp>
        <p:nvSpPr>
          <p:cNvPr id="100" name="Google Shape;100;p1"/>
          <p:cNvSpPr txBox="1"/>
          <p:nvPr/>
        </p:nvSpPr>
        <p:spPr>
          <a:xfrm>
            <a:off x="4168791" y="4089149"/>
            <a:ext cx="38544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O" sz="1600" b="0" i="0" u="none" strike="noStrike" cap="none">
                <a:solidFill>
                  <a:schemeClr val="dk1"/>
                </a:solidFill>
                <a:latin typeface="Work Sans Light"/>
                <a:ea typeface="Work Sans Light"/>
                <a:cs typeface="Work Sans Light"/>
                <a:sym typeface="Work Sans Light"/>
              </a:rPr>
              <a:t>AGENDAMIENTO Y GESTIÓN DE CITAS </a:t>
            </a:r>
            <a:endParaRPr sz="1400" b="0" i="0" u="none" strike="noStrike" cap="none">
              <a:solidFill>
                <a:srgbClr val="000000"/>
              </a:solidFill>
              <a:latin typeface="Arial"/>
              <a:ea typeface="Arial"/>
              <a:cs typeface="Arial"/>
              <a:sym typeface="Arial"/>
            </a:endParaRPr>
          </a:p>
        </p:txBody>
      </p:sp>
      <p:pic>
        <p:nvPicPr>
          <p:cNvPr id="101" name="Google Shape;101;p1"/>
          <p:cNvPicPr preferRelativeResize="0"/>
          <p:nvPr/>
        </p:nvPicPr>
        <p:blipFill rotWithShape="1">
          <a:blip r:embed="rId3">
            <a:alphaModFix/>
          </a:blip>
          <a:srcRect b="21290"/>
          <a:stretch/>
        </p:blipFill>
        <p:spPr>
          <a:xfrm>
            <a:off x="3183038" y="2682450"/>
            <a:ext cx="5723125" cy="1291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p:tgtEl>
                                          <p:spTgt spid="10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additive="base">
                                        <p:cTn id="12" dur="1000"/>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1f4a14d4079_0_9"/>
          <p:cNvSpPr txBox="1"/>
          <p:nvPr/>
        </p:nvSpPr>
        <p:spPr>
          <a:xfrm>
            <a:off x="0" y="540275"/>
            <a:ext cx="10089900" cy="79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400"/>
              <a:buFont typeface="Arial"/>
              <a:buNone/>
            </a:pPr>
            <a:r>
              <a:rPr lang="es-CO" sz="4400" b="0" i="0" u="none" strike="noStrike" cap="none">
                <a:solidFill>
                  <a:srgbClr val="0C0C0C"/>
                </a:solidFill>
                <a:latin typeface="Work Sans Medium"/>
                <a:ea typeface="Work Sans Medium"/>
                <a:cs typeface="Work Sans Medium"/>
                <a:sym typeface="Work Sans Medium"/>
              </a:rPr>
              <a:t> </a:t>
            </a:r>
            <a:r>
              <a:rPr lang="es-CO" sz="4400">
                <a:solidFill>
                  <a:srgbClr val="0C0C0C"/>
                </a:solidFill>
                <a:latin typeface="Work Sans Medium"/>
                <a:ea typeface="Work Sans Medium"/>
                <a:cs typeface="Work Sans Medium"/>
                <a:sym typeface="Work Sans Medium"/>
              </a:rPr>
              <a:t>Proceso de pago </a:t>
            </a:r>
            <a:endParaRPr sz="1400" b="0" i="0" u="none" strike="noStrike" cap="none">
              <a:solidFill>
                <a:srgbClr val="000000"/>
              </a:solidFill>
              <a:latin typeface="Arial"/>
              <a:ea typeface="Arial"/>
              <a:cs typeface="Arial"/>
              <a:sym typeface="Arial"/>
            </a:endParaRPr>
          </a:p>
        </p:txBody>
      </p:sp>
      <p:pic>
        <p:nvPicPr>
          <p:cNvPr id="167" name="Google Shape;167;g1f4a14d4079_0_9"/>
          <p:cNvPicPr preferRelativeResize="0"/>
          <p:nvPr/>
        </p:nvPicPr>
        <p:blipFill>
          <a:blip r:embed="rId3">
            <a:alphaModFix/>
          </a:blip>
          <a:stretch>
            <a:fillRect/>
          </a:stretch>
        </p:blipFill>
        <p:spPr>
          <a:xfrm>
            <a:off x="1321125" y="1334375"/>
            <a:ext cx="8356379" cy="5218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1f4a3250b65_0_0"/>
          <p:cNvSpPr txBox="1"/>
          <p:nvPr/>
        </p:nvSpPr>
        <p:spPr>
          <a:xfrm>
            <a:off x="571500" y="607225"/>
            <a:ext cx="9233400" cy="79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400"/>
              <a:buFont typeface="Arial"/>
              <a:buNone/>
            </a:pPr>
            <a:r>
              <a:rPr lang="es-CO" sz="4400">
                <a:solidFill>
                  <a:srgbClr val="0C0C0C"/>
                </a:solidFill>
                <a:latin typeface="Work Sans Medium"/>
                <a:ea typeface="Work Sans Medium"/>
                <a:cs typeface="Work Sans Medium"/>
                <a:sym typeface="Work Sans Medium"/>
              </a:rPr>
              <a:t>8. </a:t>
            </a:r>
            <a:r>
              <a:rPr lang="es-CO" sz="4400" b="0" i="0" u="none" strike="noStrike" cap="none">
                <a:solidFill>
                  <a:srgbClr val="0C0C0C"/>
                </a:solidFill>
                <a:latin typeface="Work Sans Medium"/>
                <a:ea typeface="Work Sans Medium"/>
                <a:cs typeface="Work Sans Medium"/>
                <a:sym typeface="Work Sans Medium"/>
              </a:rPr>
              <a:t>Recolección de datos </a:t>
            </a:r>
            <a:endParaRPr sz="1400" b="0" i="0" u="none" strike="noStrike" cap="none">
              <a:solidFill>
                <a:srgbClr val="000000"/>
              </a:solidFill>
              <a:latin typeface="Arial"/>
              <a:ea typeface="Arial"/>
              <a:cs typeface="Arial"/>
              <a:sym typeface="Arial"/>
            </a:endParaRPr>
          </a:p>
        </p:txBody>
      </p:sp>
      <p:sp>
        <p:nvSpPr>
          <p:cNvPr id="174" name="Google Shape;174;g1f4a3250b65_0_0">
            <a:hlinkClick r:id="rId3"/>
          </p:cNvPr>
          <p:cNvSpPr txBox="1"/>
          <p:nvPr/>
        </p:nvSpPr>
        <p:spPr>
          <a:xfrm>
            <a:off x="214325" y="5161350"/>
            <a:ext cx="116979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CO" sz="2500" u="sng">
                <a:solidFill>
                  <a:schemeClr val="hlink"/>
                </a:solidFill>
                <a:latin typeface="Calibri"/>
                <a:ea typeface="Calibri"/>
                <a:cs typeface="Calibri"/>
                <a:sym typeface="Calibri"/>
                <a:hlinkClick r:id="rId4"/>
              </a:rPr>
              <a:t>https://docs.google.com/document/d/1RKtvtbz_kcBWlbDeDV7lv6FNhFCHuf8L/edit?usp=sharing&amp;ouid=115283840032377995784&amp;rtpof=true&amp;sd=true</a:t>
            </a:r>
            <a:endParaRPr sz="2500" b="0" i="0" u="none" strike="noStrike" cap="none">
              <a:solidFill>
                <a:schemeClr val="dk1"/>
              </a:solidFill>
              <a:latin typeface="Calibri"/>
              <a:ea typeface="Calibri"/>
              <a:cs typeface="Calibri"/>
              <a:sym typeface="Calibri"/>
            </a:endParaRPr>
          </a:p>
        </p:txBody>
      </p:sp>
      <p:sp>
        <p:nvSpPr>
          <p:cNvPr id="175" name="Google Shape;175;g1f4a3250b65_0_0"/>
          <p:cNvSpPr txBox="1"/>
          <p:nvPr/>
        </p:nvSpPr>
        <p:spPr>
          <a:xfrm>
            <a:off x="714375" y="2174825"/>
            <a:ext cx="10072800" cy="1015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s-CO" sz="1800">
                <a:solidFill>
                  <a:schemeClr val="dk1"/>
                </a:solidFill>
              </a:rPr>
              <a:t>Para la recolección de datos realizamos una entrevista al dueño de la barbería “Blessing” con el fin de localizar el problema a profundidad y plantear la solución a los problemática encontrada.</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f4a3250b65_0_122"/>
          <p:cNvSpPr txBox="1"/>
          <p:nvPr/>
        </p:nvSpPr>
        <p:spPr>
          <a:xfrm>
            <a:off x="0" y="379850"/>
            <a:ext cx="10179900" cy="79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400"/>
              <a:buFont typeface="Arial"/>
              <a:buNone/>
            </a:pPr>
            <a:r>
              <a:rPr lang="es-CO" sz="4400" b="0" i="0" u="none" strike="noStrike" cap="none">
                <a:solidFill>
                  <a:srgbClr val="0C0C0C"/>
                </a:solidFill>
                <a:latin typeface="Work Sans Medium"/>
                <a:ea typeface="Work Sans Medium"/>
                <a:cs typeface="Work Sans Medium"/>
                <a:sym typeface="Work Sans Medium"/>
              </a:rPr>
              <a:t>  9</a:t>
            </a:r>
            <a:r>
              <a:rPr lang="es-CO" sz="4400">
                <a:solidFill>
                  <a:srgbClr val="0C0C0C"/>
                </a:solidFill>
                <a:latin typeface="Work Sans Medium"/>
                <a:ea typeface="Work Sans Medium"/>
                <a:cs typeface="Work Sans Medium"/>
                <a:sym typeface="Work Sans Medium"/>
              </a:rPr>
              <a:t>. </a:t>
            </a:r>
            <a:r>
              <a:rPr lang="es-CO" sz="4400" b="0" i="0" u="none" strike="noStrike" cap="none">
                <a:solidFill>
                  <a:srgbClr val="0C0C0C"/>
                </a:solidFill>
                <a:latin typeface="Work Sans Medium"/>
                <a:ea typeface="Work Sans Medium"/>
                <a:cs typeface="Work Sans Medium"/>
                <a:sym typeface="Work Sans Medium"/>
              </a:rPr>
              <a:t>Re</a:t>
            </a:r>
            <a:r>
              <a:rPr lang="es-CO" sz="4400">
                <a:solidFill>
                  <a:srgbClr val="0C0C0C"/>
                </a:solidFill>
                <a:latin typeface="Work Sans Medium"/>
                <a:ea typeface="Work Sans Medium"/>
                <a:cs typeface="Work Sans Medium"/>
                <a:sym typeface="Work Sans Medium"/>
              </a:rPr>
              <a:t>quisitos funcionales </a:t>
            </a:r>
            <a:r>
              <a:rPr lang="es-CO" sz="4400" b="0" i="0" u="none" strike="noStrike" cap="none">
                <a:solidFill>
                  <a:srgbClr val="0C0C0C"/>
                </a:solidFill>
                <a:latin typeface="Work Sans Medium"/>
                <a:ea typeface="Work Sans Medium"/>
                <a:cs typeface="Work Sans Medium"/>
                <a:sym typeface="Work Sans Medium"/>
              </a:rPr>
              <a:t> </a:t>
            </a:r>
            <a:endParaRPr sz="1400" b="0" i="0" u="none" strike="noStrike" cap="none">
              <a:solidFill>
                <a:srgbClr val="000000"/>
              </a:solidFill>
              <a:latin typeface="Arial"/>
              <a:ea typeface="Arial"/>
              <a:cs typeface="Arial"/>
              <a:sym typeface="Arial"/>
            </a:endParaRPr>
          </a:p>
        </p:txBody>
      </p:sp>
      <p:sp>
        <p:nvSpPr>
          <p:cNvPr id="182" name="Google Shape;182;g1f4a3250b65_0_122"/>
          <p:cNvSpPr txBox="1"/>
          <p:nvPr/>
        </p:nvSpPr>
        <p:spPr>
          <a:xfrm>
            <a:off x="529225" y="1978825"/>
            <a:ext cx="5723700" cy="2124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800">
              <a:solidFill>
                <a:schemeClr val="dk1"/>
              </a:solidFill>
            </a:endParaRPr>
          </a:p>
          <a:p>
            <a:pPr marL="457200" lvl="0" indent="-342900" algn="just" rtl="0">
              <a:spcBef>
                <a:spcPts val="0"/>
              </a:spcBef>
              <a:spcAft>
                <a:spcPts val="0"/>
              </a:spcAft>
              <a:buClr>
                <a:schemeClr val="dk1"/>
              </a:buClr>
              <a:buSzPts val="1800"/>
              <a:buChar char="●"/>
            </a:pPr>
            <a:r>
              <a:rPr lang="es-CO" sz="1800">
                <a:solidFill>
                  <a:schemeClr val="dk1"/>
                </a:solidFill>
              </a:rPr>
              <a:t>Registrar usuarios.</a:t>
            </a:r>
            <a:endParaRPr sz="1800">
              <a:solidFill>
                <a:schemeClr val="dk1"/>
              </a:solidFill>
            </a:endParaRPr>
          </a:p>
          <a:p>
            <a:pPr marL="457200" lvl="0" indent="-342900" algn="just" rtl="0">
              <a:spcBef>
                <a:spcPts val="0"/>
              </a:spcBef>
              <a:spcAft>
                <a:spcPts val="0"/>
              </a:spcAft>
              <a:buClr>
                <a:schemeClr val="dk1"/>
              </a:buClr>
              <a:buSzPts val="1800"/>
              <a:buChar char="●"/>
            </a:pPr>
            <a:r>
              <a:rPr lang="es-CO" sz="1800">
                <a:solidFill>
                  <a:schemeClr val="dk1"/>
                </a:solidFill>
              </a:rPr>
              <a:t>Agendar citas.</a:t>
            </a:r>
            <a:endParaRPr sz="1800">
              <a:solidFill>
                <a:schemeClr val="dk1"/>
              </a:solidFill>
            </a:endParaRPr>
          </a:p>
          <a:p>
            <a:pPr marL="457200" lvl="0" indent="-342900" algn="just" rtl="0">
              <a:spcBef>
                <a:spcPts val="0"/>
              </a:spcBef>
              <a:spcAft>
                <a:spcPts val="0"/>
              </a:spcAft>
              <a:buClr>
                <a:schemeClr val="dk1"/>
              </a:buClr>
              <a:buSzPts val="1800"/>
              <a:buChar char="●"/>
            </a:pPr>
            <a:r>
              <a:rPr lang="es-CO" sz="1800">
                <a:solidFill>
                  <a:schemeClr val="dk1"/>
                </a:solidFill>
              </a:rPr>
              <a:t>Gestionar notificaciones automatizadas.</a:t>
            </a:r>
            <a:endParaRPr sz="1800">
              <a:solidFill>
                <a:schemeClr val="dk1"/>
              </a:solidFill>
            </a:endParaRPr>
          </a:p>
          <a:p>
            <a:pPr marL="457200" lvl="0" indent="-342900" algn="just" rtl="0">
              <a:spcBef>
                <a:spcPts val="0"/>
              </a:spcBef>
              <a:spcAft>
                <a:spcPts val="0"/>
              </a:spcAft>
              <a:buClr>
                <a:schemeClr val="dk1"/>
              </a:buClr>
              <a:buSzPts val="1800"/>
              <a:buChar char="●"/>
            </a:pPr>
            <a:r>
              <a:rPr lang="es-CO" sz="1800">
                <a:solidFill>
                  <a:schemeClr val="dk1"/>
                </a:solidFill>
              </a:rPr>
              <a:t>Generar informes de barberos.</a:t>
            </a:r>
            <a:endParaRPr sz="1800">
              <a:solidFill>
                <a:schemeClr val="dk1"/>
              </a:solidFill>
            </a:endParaRPr>
          </a:p>
          <a:p>
            <a:pPr marL="457200" lvl="0" indent="-342900" algn="just" rtl="0">
              <a:spcBef>
                <a:spcPts val="0"/>
              </a:spcBef>
              <a:spcAft>
                <a:spcPts val="0"/>
              </a:spcAft>
              <a:buClr>
                <a:schemeClr val="dk1"/>
              </a:buClr>
              <a:buSzPts val="1800"/>
              <a:buChar char="●"/>
            </a:pPr>
            <a:r>
              <a:rPr lang="es-CO" sz="1800">
                <a:solidFill>
                  <a:schemeClr val="dk1"/>
                </a:solidFill>
              </a:rPr>
              <a:t>Generar informes de usuarios.</a:t>
            </a:r>
            <a:endParaRPr sz="1800">
              <a:solidFill>
                <a:schemeClr val="dk1"/>
              </a:solidFill>
            </a:endParaRPr>
          </a:p>
          <a:p>
            <a:pPr marL="457200" lvl="0" indent="-342900" algn="just" rtl="0">
              <a:spcBef>
                <a:spcPts val="0"/>
              </a:spcBef>
              <a:spcAft>
                <a:spcPts val="0"/>
              </a:spcAft>
              <a:buClr>
                <a:schemeClr val="dk1"/>
              </a:buClr>
              <a:buSzPts val="1800"/>
              <a:buChar char="●"/>
            </a:pPr>
            <a:r>
              <a:rPr lang="es-CO" sz="1800">
                <a:solidFill>
                  <a:schemeClr val="dk1"/>
                </a:solidFill>
              </a:rPr>
              <a:t>Calificar establecimiento.</a:t>
            </a:r>
            <a:endParaRPr sz="1800">
              <a:solidFill>
                <a:schemeClr val="dk1"/>
              </a:solidFill>
            </a:endParaRPr>
          </a:p>
        </p:txBody>
      </p:sp>
      <p:sp>
        <p:nvSpPr>
          <p:cNvPr id="183" name="Google Shape;183;g1f4a3250b65_0_122"/>
          <p:cNvSpPr txBox="1"/>
          <p:nvPr/>
        </p:nvSpPr>
        <p:spPr>
          <a:xfrm>
            <a:off x="529225" y="5334500"/>
            <a:ext cx="110712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CO" sz="1800" u="sng">
                <a:solidFill>
                  <a:schemeClr val="hlink"/>
                </a:solidFill>
                <a:hlinkClick r:id="rId3"/>
              </a:rPr>
              <a:t>https://docs.google.com/document/d/1NzvEq_OXCSjU3CUI_Y8qUoeTZPalQHHb/edit?usp=sharing&amp;ouid=112337874565462366755&amp;rtpof=true&amp;sd=true</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1f4a3250b65_0_18"/>
          <p:cNvSpPr txBox="1"/>
          <p:nvPr/>
        </p:nvSpPr>
        <p:spPr>
          <a:xfrm>
            <a:off x="642925" y="517925"/>
            <a:ext cx="10019100" cy="79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400"/>
              <a:buFont typeface="Arial"/>
              <a:buNone/>
            </a:pPr>
            <a:r>
              <a:rPr lang="es-CO" sz="4400">
                <a:solidFill>
                  <a:srgbClr val="0C0C0C"/>
                </a:solidFill>
                <a:latin typeface="Work Sans Medium"/>
                <a:ea typeface="Work Sans Medium"/>
                <a:cs typeface="Work Sans Medium"/>
                <a:sym typeface="Work Sans Medium"/>
              </a:rPr>
              <a:t>10. </a:t>
            </a:r>
            <a:r>
              <a:rPr lang="es-CO" sz="4400" b="0" i="0" u="none" strike="noStrike" cap="none">
                <a:solidFill>
                  <a:srgbClr val="0C0C0C"/>
                </a:solidFill>
                <a:latin typeface="Work Sans Medium"/>
                <a:ea typeface="Work Sans Medium"/>
                <a:cs typeface="Work Sans Medium"/>
                <a:sym typeface="Work Sans Medium"/>
              </a:rPr>
              <a:t>Prototipo </a:t>
            </a:r>
            <a:endParaRPr sz="1400" b="0" i="0" u="none" strike="noStrike" cap="none">
              <a:solidFill>
                <a:schemeClr val="dk1"/>
              </a:solidFill>
              <a:latin typeface="Arial"/>
              <a:ea typeface="Arial"/>
              <a:cs typeface="Arial"/>
              <a:sym typeface="Arial"/>
            </a:endParaRPr>
          </a:p>
        </p:txBody>
      </p:sp>
      <p:pic>
        <p:nvPicPr>
          <p:cNvPr id="190" name="Google Shape;190;g1f4a3250b65_0_18"/>
          <p:cNvPicPr preferRelativeResize="0"/>
          <p:nvPr/>
        </p:nvPicPr>
        <p:blipFill>
          <a:blip r:embed="rId3">
            <a:alphaModFix/>
          </a:blip>
          <a:stretch>
            <a:fillRect/>
          </a:stretch>
        </p:blipFill>
        <p:spPr>
          <a:xfrm>
            <a:off x="705100" y="1312025"/>
            <a:ext cx="3690006" cy="5241176"/>
          </a:xfrm>
          <a:prstGeom prst="rect">
            <a:avLst/>
          </a:prstGeom>
          <a:noFill/>
          <a:ln>
            <a:noFill/>
          </a:ln>
        </p:spPr>
      </p:pic>
      <p:pic>
        <p:nvPicPr>
          <p:cNvPr id="191" name="Google Shape;191;g1f4a3250b65_0_18"/>
          <p:cNvPicPr preferRelativeResize="0"/>
          <p:nvPr/>
        </p:nvPicPr>
        <p:blipFill>
          <a:blip r:embed="rId4">
            <a:alphaModFix/>
          </a:blip>
          <a:stretch>
            <a:fillRect/>
          </a:stretch>
        </p:blipFill>
        <p:spPr>
          <a:xfrm>
            <a:off x="6029156" y="1312025"/>
            <a:ext cx="3614368" cy="5241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1f4a3250b65_0_25"/>
          <p:cNvSpPr txBox="1"/>
          <p:nvPr/>
        </p:nvSpPr>
        <p:spPr>
          <a:xfrm>
            <a:off x="1696650" y="5911450"/>
            <a:ext cx="7572300" cy="5535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275"/>
              <a:buFont typeface="Arial"/>
              <a:buNone/>
            </a:pPr>
            <a:r>
              <a:rPr lang="es-CO" sz="1600" b="0" i="0" u="sng" strike="noStrike" cap="none">
                <a:solidFill>
                  <a:schemeClr val="hlink"/>
                </a:solidFill>
                <a:latin typeface="Calibri"/>
                <a:ea typeface="Calibri"/>
                <a:cs typeface="Calibri"/>
                <a:sym typeface="Calibri"/>
                <a:hlinkClick r:id="rId3"/>
              </a:rPr>
              <a:t>https://drive.google.com/file/d/15oJaD8g6yESb-Dys76aoSy4t2jQT7_KZ/view?usp=drive_link</a:t>
            </a:r>
            <a:endParaRPr sz="1600" b="0" i="0" u="none" strike="noStrike" cap="none">
              <a:solidFill>
                <a:schemeClr val="dk1"/>
              </a:solidFill>
              <a:latin typeface="Calibri"/>
              <a:ea typeface="Calibri"/>
              <a:cs typeface="Calibri"/>
              <a:sym typeface="Calibri"/>
            </a:endParaRPr>
          </a:p>
        </p:txBody>
      </p:sp>
      <p:pic>
        <p:nvPicPr>
          <p:cNvPr id="198" name="Google Shape;198;g1f4a3250b65_0_25"/>
          <p:cNvPicPr preferRelativeResize="0"/>
          <p:nvPr/>
        </p:nvPicPr>
        <p:blipFill>
          <a:blip r:embed="rId4">
            <a:alphaModFix/>
          </a:blip>
          <a:stretch>
            <a:fillRect/>
          </a:stretch>
        </p:blipFill>
        <p:spPr>
          <a:xfrm>
            <a:off x="1349450" y="304800"/>
            <a:ext cx="9241979" cy="5606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7"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f4a3250b65_0_32"/>
          <p:cNvSpPr txBox="1"/>
          <p:nvPr/>
        </p:nvSpPr>
        <p:spPr>
          <a:xfrm>
            <a:off x="1056833" y="1821258"/>
            <a:ext cx="5820000" cy="40944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400"/>
              <a:buFont typeface="Arial"/>
              <a:buAutoNum type="arabicPeriod"/>
            </a:pPr>
            <a:r>
              <a:rPr lang="es-CO" sz="2600">
                <a:solidFill>
                  <a:schemeClr val="dk1"/>
                </a:solidFill>
              </a:rPr>
              <a:t>Planteamiento del problema</a:t>
            </a:r>
            <a:endParaRPr sz="2600">
              <a:solidFill>
                <a:schemeClr val="dk1"/>
              </a:solidFill>
            </a:endParaRPr>
          </a:p>
          <a:p>
            <a:pPr marL="342900" marR="0" lvl="0" indent="-342900" algn="just" rtl="0">
              <a:lnSpc>
                <a:spcPct val="100000"/>
              </a:lnSpc>
              <a:spcBef>
                <a:spcPts val="0"/>
              </a:spcBef>
              <a:spcAft>
                <a:spcPts val="0"/>
              </a:spcAft>
              <a:buClr>
                <a:schemeClr val="dk1"/>
              </a:buClr>
              <a:buSzPts val="2400"/>
              <a:buFont typeface="Arial"/>
              <a:buAutoNum type="arabicPeriod"/>
            </a:pPr>
            <a:r>
              <a:rPr lang="es-CO" sz="2600" b="0" i="0" u="none" strike="noStrike" cap="none">
                <a:solidFill>
                  <a:schemeClr val="dk1"/>
                </a:solidFill>
                <a:latin typeface="Arial"/>
                <a:ea typeface="Arial"/>
                <a:cs typeface="Arial"/>
                <a:sym typeface="Arial"/>
              </a:rPr>
              <a:t>Pregunta problema</a:t>
            </a:r>
            <a:endParaRPr sz="22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400"/>
              <a:buFont typeface="Arial"/>
              <a:buAutoNum type="arabicPeriod"/>
            </a:pPr>
            <a:r>
              <a:rPr lang="es-CO" sz="2600" b="0" i="0" u="none" strike="noStrike" cap="none">
                <a:solidFill>
                  <a:schemeClr val="dk1"/>
                </a:solidFill>
                <a:latin typeface="Arial"/>
                <a:ea typeface="Arial"/>
                <a:cs typeface="Arial"/>
                <a:sym typeface="Arial"/>
              </a:rPr>
              <a:t>Objetivo general</a:t>
            </a:r>
            <a:endParaRPr sz="22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400"/>
              <a:buFont typeface="Arial"/>
              <a:buAutoNum type="arabicPeriod"/>
            </a:pPr>
            <a:r>
              <a:rPr lang="es-CO" sz="2600" b="0" i="0" u="none" strike="noStrike" cap="none">
                <a:solidFill>
                  <a:schemeClr val="dk1"/>
                </a:solidFill>
                <a:latin typeface="Arial"/>
                <a:ea typeface="Arial"/>
                <a:cs typeface="Arial"/>
                <a:sym typeface="Arial"/>
              </a:rPr>
              <a:t>Objetivos específicos</a:t>
            </a:r>
            <a:endParaRPr sz="22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400"/>
              <a:buFont typeface="Arial"/>
              <a:buAutoNum type="arabicPeriod"/>
            </a:pPr>
            <a:r>
              <a:rPr lang="es-CO" sz="2600" b="0" i="0" u="none" strike="noStrike" cap="none">
                <a:solidFill>
                  <a:schemeClr val="dk1"/>
                </a:solidFill>
                <a:latin typeface="Arial"/>
                <a:ea typeface="Arial"/>
                <a:cs typeface="Arial"/>
                <a:sym typeface="Arial"/>
              </a:rPr>
              <a:t>Justificación</a:t>
            </a:r>
            <a:endParaRPr sz="22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400"/>
              <a:buFont typeface="Arial"/>
              <a:buAutoNum type="arabicPeriod"/>
            </a:pPr>
            <a:r>
              <a:rPr lang="es-CO" sz="2600" b="0" i="0" u="none" strike="noStrike" cap="none">
                <a:solidFill>
                  <a:schemeClr val="dk1"/>
                </a:solidFill>
                <a:latin typeface="Arial"/>
                <a:ea typeface="Arial"/>
                <a:cs typeface="Arial"/>
                <a:sym typeface="Arial"/>
              </a:rPr>
              <a:t>Delimitación y alcance </a:t>
            </a:r>
            <a:endParaRPr sz="22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400"/>
              <a:buFont typeface="Arial"/>
              <a:buAutoNum type="arabicPeriod"/>
            </a:pPr>
            <a:r>
              <a:rPr lang="es-CO" sz="2600" b="0" i="0" u="none" strike="noStrike" cap="none">
                <a:solidFill>
                  <a:schemeClr val="dk1"/>
                </a:solidFill>
                <a:latin typeface="Arial"/>
                <a:ea typeface="Arial"/>
                <a:cs typeface="Arial"/>
                <a:sym typeface="Arial"/>
              </a:rPr>
              <a:t>BPMN</a:t>
            </a:r>
            <a:endParaRPr sz="22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400"/>
              <a:buFont typeface="Arial"/>
              <a:buAutoNum type="arabicPeriod"/>
            </a:pPr>
            <a:r>
              <a:rPr lang="es-CO" sz="2600" b="0" i="0" u="none" strike="noStrike" cap="none">
                <a:solidFill>
                  <a:schemeClr val="dk1"/>
                </a:solidFill>
                <a:latin typeface="Arial"/>
                <a:ea typeface="Arial"/>
                <a:cs typeface="Arial"/>
                <a:sym typeface="Arial"/>
              </a:rPr>
              <a:t>Recolección de datos</a:t>
            </a:r>
            <a:endParaRPr sz="22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400"/>
              <a:buFont typeface="Arial"/>
              <a:buAutoNum type="arabicPeriod"/>
            </a:pPr>
            <a:r>
              <a:rPr lang="es-CO" sz="2600" b="0" i="0" u="none" strike="noStrike" cap="none">
                <a:solidFill>
                  <a:schemeClr val="dk1"/>
                </a:solidFill>
                <a:latin typeface="Arial"/>
                <a:ea typeface="Arial"/>
                <a:cs typeface="Arial"/>
                <a:sym typeface="Arial"/>
              </a:rPr>
              <a:t>Requisitos funcionales</a:t>
            </a:r>
            <a:endParaRPr sz="22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400"/>
              <a:buFont typeface="Arial"/>
              <a:buAutoNum type="arabicPeriod"/>
            </a:pPr>
            <a:r>
              <a:rPr lang="es-CO" sz="2600" b="0" i="0" u="none" strike="noStrike" cap="none">
                <a:solidFill>
                  <a:schemeClr val="dk1"/>
                </a:solidFill>
                <a:latin typeface="Arial"/>
                <a:ea typeface="Arial"/>
                <a:cs typeface="Arial"/>
                <a:sym typeface="Arial"/>
              </a:rPr>
              <a:t>Prototipo</a:t>
            </a:r>
            <a:endParaRPr sz="2400" b="0" i="0" u="none" strike="noStrike" cap="none">
              <a:solidFill>
                <a:srgbClr val="000000"/>
              </a:solidFill>
              <a:latin typeface="Arial"/>
              <a:ea typeface="Arial"/>
              <a:cs typeface="Arial"/>
              <a:sym typeface="Arial"/>
            </a:endParaRPr>
          </a:p>
        </p:txBody>
      </p:sp>
      <p:sp>
        <p:nvSpPr>
          <p:cNvPr id="107" name="Google Shape;107;g1f4a3250b65_0_32"/>
          <p:cNvSpPr txBox="1"/>
          <p:nvPr/>
        </p:nvSpPr>
        <p:spPr>
          <a:xfrm>
            <a:off x="1056825" y="374875"/>
            <a:ext cx="3000000" cy="79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CO" sz="4400">
                <a:solidFill>
                  <a:srgbClr val="0C0C0C"/>
                </a:solidFill>
                <a:latin typeface="Work Sans Medium"/>
                <a:ea typeface="Work Sans Medium"/>
                <a:cs typeface="Work Sans Medium"/>
                <a:sym typeface="Work Sans Medium"/>
              </a:rPr>
              <a:t>Índice </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1000"/>
                                        <p:tgtEl>
                                          <p:spTgt spid="1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1"/>
        <p:cNvGrpSpPr/>
        <p:nvPr/>
      </p:nvGrpSpPr>
      <p:grpSpPr>
        <a:xfrm>
          <a:off x="0" y="0"/>
          <a:ext cx="0" cy="0"/>
          <a:chOff x="0" y="0"/>
          <a:chExt cx="0" cy="0"/>
        </a:xfrm>
      </p:grpSpPr>
      <p:sp>
        <p:nvSpPr>
          <p:cNvPr id="112" name="Google Shape;112;p2"/>
          <p:cNvSpPr txBox="1"/>
          <p:nvPr/>
        </p:nvSpPr>
        <p:spPr>
          <a:xfrm>
            <a:off x="936100" y="2866650"/>
            <a:ext cx="58200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600"/>
              <a:buFont typeface="Arial"/>
              <a:buNone/>
            </a:pPr>
            <a:r>
              <a:rPr lang="es-CO" sz="1800">
                <a:solidFill>
                  <a:schemeClr val="dk1"/>
                </a:solidFill>
              </a:rPr>
              <a:t>El local blessing es un emprendimiento reciente especializado en cortes de cabello para hombres.</a:t>
            </a:r>
            <a:endParaRPr sz="1800">
              <a:solidFill>
                <a:schemeClr val="dk1"/>
              </a:solidFill>
            </a:endParaRPr>
          </a:p>
          <a:p>
            <a:pPr marL="0" marR="0" lvl="0" indent="0" algn="just" rtl="0">
              <a:lnSpc>
                <a:spcPct val="100000"/>
              </a:lnSpc>
              <a:spcBef>
                <a:spcPts val="0"/>
              </a:spcBef>
              <a:spcAft>
                <a:spcPts val="0"/>
              </a:spcAft>
              <a:buClr>
                <a:schemeClr val="dk1"/>
              </a:buClr>
              <a:buSzPts val="1600"/>
              <a:buFont typeface="Arial"/>
              <a:buNone/>
            </a:pPr>
            <a:endParaRPr sz="1800">
              <a:solidFill>
                <a:schemeClr val="dk1"/>
              </a:solidFill>
            </a:endParaRPr>
          </a:p>
          <a:p>
            <a:pPr marL="0" marR="0" lvl="0" indent="0" algn="just" rtl="0">
              <a:lnSpc>
                <a:spcPct val="100000"/>
              </a:lnSpc>
              <a:spcBef>
                <a:spcPts val="0"/>
              </a:spcBef>
              <a:spcAft>
                <a:spcPts val="0"/>
              </a:spcAft>
              <a:buClr>
                <a:schemeClr val="dk1"/>
              </a:buClr>
              <a:buSzPts val="1600"/>
              <a:buFont typeface="Arial"/>
              <a:buNone/>
            </a:pPr>
            <a:r>
              <a:rPr lang="es-CO" sz="1800">
                <a:solidFill>
                  <a:schemeClr val="dk1"/>
                </a:solidFill>
              </a:rPr>
              <a:t>Por medio de una entrevista realizada al dueño de Blessing dio como conclusión la identificación del problema en el agendamiento de citas, debido a que se realiza de una manera poco eficiente.</a:t>
            </a:r>
            <a:endParaRPr sz="1800">
              <a:solidFill>
                <a:schemeClr val="dk1"/>
              </a:solidFill>
            </a:endParaRPr>
          </a:p>
        </p:txBody>
      </p:sp>
      <p:sp>
        <p:nvSpPr>
          <p:cNvPr id="113" name="Google Shape;113;p2"/>
          <p:cNvSpPr txBox="1"/>
          <p:nvPr/>
        </p:nvSpPr>
        <p:spPr>
          <a:xfrm>
            <a:off x="936100" y="501325"/>
            <a:ext cx="6207600" cy="1403700"/>
          </a:xfrm>
          <a:prstGeom prst="rect">
            <a:avLst/>
          </a:prstGeom>
          <a:noFill/>
          <a:ln>
            <a:noFill/>
          </a:ln>
        </p:spPr>
        <p:txBody>
          <a:bodyPr spcFirstLastPara="1" wrap="square" lIns="91425" tIns="91425" rIns="91425" bIns="91425" anchor="t" anchorCtr="0">
            <a:spAutoFit/>
          </a:bodyPr>
          <a:lstStyle/>
          <a:p>
            <a:pPr marL="457200" lvl="0" indent="-508000" algn="l" rtl="0">
              <a:lnSpc>
                <a:spcPct val="90000"/>
              </a:lnSpc>
              <a:spcBef>
                <a:spcPts val="0"/>
              </a:spcBef>
              <a:spcAft>
                <a:spcPts val="0"/>
              </a:spcAft>
              <a:buClr>
                <a:srgbClr val="0C0C0C"/>
              </a:buClr>
              <a:buSzPts val="4400"/>
              <a:buFont typeface="Work Sans Medium"/>
              <a:buAutoNum type="arabicPeriod"/>
            </a:pPr>
            <a:r>
              <a:rPr lang="es-CO" sz="4400">
                <a:solidFill>
                  <a:srgbClr val="0C0C0C"/>
                </a:solidFill>
                <a:latin typeface="Work Sans Medium"/>
                <a:ea typeface="Work Sans Medium"/>
                <a:cs typeface="Work Sans Medium"/>
                <a:sym typeface="Work Sans Medium"/>
              </a:rPr>
              <a:t>Planteamiento del problema </a:t>
            </a:r>
            <a:endParaRPr>
              <a:solidFill>
                <a:schemeClr val="dk1"/>
              </a:solidFill>
            </a:endParaRPr>
          </a:p>
        </p:txBody>
      </p:sp>
      <p:pic>
        <p:nvPicPr>
          <p:cNvPr id="114" name="Google Shape;114;p2"/>
          <p:cNvPicPr preferRelativeResize="0"/>
          <p:nvPr/>
        </p:nvPicPr>
        <p:blipFill rotWithShape="1">
          <a:blip r:embed="rId3">
            <a:alphaModFix/>
          </a:blip>
          <a:srcRect/>
          <a:stretch/>
        </p:blipFill>
        <p:spPr>
          <a:xfrm>
            <a:off x="7914475" y="1758525"/>
            <a:ext cx="3340950" cy="3340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000"/>
                                        <p:tgtEl>
                                          <p:spTgt spid="1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8"/>
        <p:cNvGrpSpPr/>
        <p:nvPr/>
      </p:nvGrpSpPr>
      <p:grpSpPr>
        <a:xfrm>
          <a:off x="0" y="0"/>
          <a:ext cx="0" cy="0"/>
          <a:chOff x="0" y="0"/>
          <a:chExt cx="0" cy="0"/>
        </a:xfrm>
      </p:grpSpPr>
      <p:sp>
        <p:nvSpPr>
          <p:cNvPr id="119" name="Google Shape;119;g2c843109309_0_0"/>
          <p:cNvSpPr txBox="1"/>
          <p:nvPr/>
        </p:nvSpPr>
        <p:spPr>
          <a:xfrm>
            <a:off x="936100" y="2866650"/>
            <a:ext cx="5820000" cy="646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600"/>
              <a:buFont typeface="Arial"/>
              <a:buNone/>
            </a:pPr>
            <a:r>
              <a:rPr lang="es-CO" sz="1800" b="0" i="0" u="none" strike="noStrike" cap="none">
                <a:solidFill>
                  <a:schemeClr val="dk1"/>
                </a:solidFill>
                <a:latin typeface="Arial"/>
                <a:ea typeface="Arial"/>
                <a:cs typeface="Arial"/>
                <a:sym typeface="Arial"/>
              </a:rPr>
              <a:t>¿De qué manera </a:t>
            </a:r>
            <a:r>
              <a:rPr lang="es-CO" sz="1800">
                <a:solidFill>
                  <a:schemeClr val="dk1"/>
                </a:solidFill>
              </a:rPr>
              <a:t>se puede mejorar la gestión de </a:t>
            </a:r>
            <a:r>
              <a:rPr lang="es-CO" sz="1800" b="0" i="0" u="none" strike="noStrike" cap="none">
                <a:solidFill>
                  <a:schemeClr val="dk1"/>
                </a:solidFill>
                <a:latin typeface="Arial"/>
                <a:ea typeface="Arial"/>
                <a:cs typeface="Arial"/>
                <a:sym typeface="Arial"/>
              </a:rPr>
              <a:t> agendamiento de citas de la barbería blessing?</a:t>
            </a:r>
            <a:endParaRPr sz="1600" b="0" i="0" u="none" strike="noStrike" cap="none">
              <a:solidFill>
                <a:srgbClr val="000000"/>
              </a:solidFill>
              <a:latin typeface="Arial"/>
              <a:ea typeface="Arial"/>
              <a:cs typeface="Arial"/>
              <a:sym typeface="Arial"/>
            </a:endParaRPr>
          </a:p>
        </p:txBody>
      </p:sp>
      <p:pic>
        <p:nvPicPr>
          <p:cNvPr id="120" name="Google Shape;120;g2c843109309_0_0"/>
          <p:cNvPicPr preferRelativeResize="0"/>
          <p:nvPr/>
        </p:nvPicPr>
        <p:blipFill rotWithShape="1">
          <a:blip r:embed="rId3">
            <a:alphaModFix/>
          </a:blip>
          <a:srcRect/>
          <a:stretch/>
        </p:blipFill>
        <p:spPr>
          <a:xfrm>
            <a:off x="7385250" y="1758525"/>
            <a:ext cx="3340950" cy="3340950"/>
          </a:xfrm>
          <a:prstGeom prst="rect">
            <a:avLst/>
          </a:prstGeom>
          <a:noFill/>
          <a:ln>
            <a:noFill/>
          </a:ln>
        </p:spPr>
      </p:pic>
      <p:sp>
        <p:nvSpPr>
          <p:cNvPr id="121" name="Google Shape;121;g2c843109309_0_0"/>
          <p:cNvSpPr txBox="1"/>
          <p:nvPr/>
        </p:nvSpPr>
        <p:spPr>
          <a:xfrm>
            <a:off x="936100" y="501325"/>
            <a:ext cx="7131600" cy="79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CO" sz="4400">
                <a:solidFill>
                  <a:srgbClr val="0C0C0C"/>
                </a:solidFill>
                <a:latin typeface="Work Sans Medium"/>
                <a:ea typeface="Work Sans Medium"/>
                <a:cs typeface="Work Sans Medium"/>
                <a:sym typeface="Work Sans Medium"/>
              </a:rPr>
              <a:t> 2. Pregunta Problema</a:t>
            </a:r>
            <a:endParaRPr>
              <a:solidFill>
                <a:schemeClr val="dk1"/>
              </a:solidFill>
            </a:endParaRPr>
          </a:p>
        </p:txBody>
      </p:sp>
      <p:pic>
        <p:nvPicPr>
          <p:cNvPr id="122" name="Google Shape;122;g2c843109309_0_0"/>
          <p:cNvPicPr preferRelativeResize="0"/>
          <p:nvPr/>
        </p:nvPicPr>
        <p:blipFill rotWithShape="1">
          <a:blip r:embed="rId4">
            <a:alphaModFix/>
          </a:blip>
          <a:srcRect t="2861" b="6886"/>
          <a:stretch/>
        </p:blipFill>
        <p:spPr>
          <a:xfrm>
            <a:off x="7869450" y="1535025"/>
            <a:ext cx="3256751" cy="45280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1000"/>
                                        <p:tgtEl>
                                          <p:spTgt spid="119"/>
                                        </p:tgtEl>
                                        <p:attrNameLst>
                                          <p:attrName>ppt_x</p:attrName>
                                        </p:attrNameLst>
                                      </p:cBhvr>
                                      <p:tavLst>
                                        <p:tav tm="0">
                                          <p:val>
                                            <p:strVal val="#ppt_x-1"/>
                                          </p:val>
                                        </p:tav>
                                        <p:tav tm="100000">
                                          <p:val>
                                            <p:strVal val="#ppt_x"/>
                                          </p:val>
                                        </p:tav>
                                      </p:tavLst>
                                    </p:anim>
                                  </p:childTnLst>
                                </p:cTn>
                              </p:par>
                              <p:par>
                                <p:cTn id="8" presetID="1"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4"/>
          <p:cNvSpPr txBox="1"/>
          <p:nvPr/>
        </p:nvSpPr>
        <p:spPr>
          <a:xfrm>
            <a:off x="793409" y="962171"/>
            <a:ext cx="105156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CO" sz="4400" b="0" i="0" u="none" strike="noStrike" cap="none">
                <a:solidFill>
                  <a:srgbClr val="0C0C0C"/>
                </a:solidFill>
                <a:latin typeface="Work Sans Medium"/>
                <a:ea typeface="Work Sans Medium"/>
                <a:cs typeface="Work Sans Medium"/>
                <a:sym typeface="Work Sans Medium"/>
              </a:rPr>
              <a:t> 3. Objetivo General </a:t>
            </a:r>
            <a:endParaRPr sz="1400" b="0" i="0" u="none" strike="noStrike" cap="none">
              <a:solidFill>
                <a:srgbClr val="000000"/>
              </a:solidFill>
              <a:latin typeface="Arial"/>
              <a:ea typeface="Arial"/>
              <a:cs typeface="Arial"/>
              <a:sym typeface="Arial"/>
            </a:endParaRPr>
          </a:p>
        </p:txBody>
      </p:sp>
      <p:sp>
        <p:nvSpPr>
          <p:cNvPr id="128" name="Google Shape;128;p4"/>
          <p:cNvSpPr txBox="1"/>
          <p:nvPr/>
        </p:nvSpPr>
        <p:spPr>
          <a:xfrm>
            <a:off x="690465" y="1931437"/>
            <a:ext cx="318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
          <p:cNvSpPr txBox="1"/>
          <p:nvPr/>
        </p:nvSpPr>
        <p:spPr>
          <a:xfrm>
            <a:off x="690465" y="2845837"/>
            <a:ext cx="414087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CO" sz="2800" b="1"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30" name="Google Shape;130;p4"/>
          <p:cNvSpPr txBox="1"/>
          <p:nvPr/>
        </p:nvSpPr>
        <p:spPr>
          <a:xfrm>
            <a:off x="793409" y="2531880"/>
            <a:ext cx="6503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CO" sz="1800" b="0" i="0" u="none" strike="noStrike" cap="none">
                <a:solidFill>
                  <a:srgbClr val="000000"/>
                </a:solidFill>
                <a:latin typeface="Arial"/>
                <a:ea typeface="Arial"/>
                <a:cs typeface="Arial"/>
                <a:sym typeface="Arial"/>
              </a:rPr>
              <a:t>Desarrollar un sistema de información </a:t>
            </a:r>
            <a:r>
              <a:rPr lang="es-CO" sz="1800"/>
              <a:t>orientado </a:t>
            </a:r>
            <a:r>
              <a:rPr lang="es-CO" sz="1800" b="0" i="0" u="none" strike="noStrike" cap="none">
                <a:solidFill>
                  <a:srgbClr val="000000"/>
                </a:solidFill>
                <a:latin typeface="Arial"/>
                <a:ea typeface="Arial"/>
                <a:cs typeface="Arial"/>
                <a:sym typeface="Arial"/>
              </a:rPr>
              <a:t>a la web para la gestión de citas de la barbería Blessing.</a:t>
            </a:r>
            <a:endParaRPr sz="1400" b="0" i="0" u="none" strike="noStrike" cap="none">
              <a:solidFill>
                <a:srgbClr val="000000"/>
              </a:solidFill>
              <a:latin typeface="Arial"/>
              <a:ea typeface="Arial"/>
              <a:cs typeface="Arial"/>
              <a:sym typeface="Arial"/>
            </a:endParaRPr>
          </a:p>
        </p:txBody>
      </p:sp>
      <p:pic>
        <p:nvPicPr>
          <p:cNvPr id="131" name="Google Shape;131;p4"/>
          <p:cNvPicPr preferRelativeResize="0"/>
          <p:nvPr/>
        </p:nvPicPr>
        <p:blipFill rotWithShape="1">
          <a:blip r:embed="rId4">
            <a:alphaModFix/>
          </a:blip>
          <a:srcRect/>
          <a:stretch/>
        </p:blipFill>
        <p:spPr>
          <a:xfrm>
            <a:off x="7816409" y="1687823"/>
            <a:ext cx="3582182" cy="26342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1000"/>
                                        <p:tgtEl>
                                          <p:spTgt spid="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p:nvPr/>
        </p:nvSpPr>
        <p:spPr>
          <a:xfrm>
            <a:off x="838209" y="256571"/>
            <a:ext cx="105156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CO" sz="4400" b="0" i="0" u="none" strike="noStrike" cap="none">
                <a:solidFill>
                  <a:srgbClr val="0C0C0C"/>
                </a:solidFill>
                <a:latin typeface="Work Sans Medium"/>
                <a:ea typeface="Work Sans Medium"/>
                <a:cs typeface="Work Sans Medium"/>
                <a:sym typeface="Work Sans Medium"/>
              </a:rPr>
              <a:t> 4. Objetivos Específicos </a:t>
            </a:r>
            <a:endParaRPr sz="1400" b="0" i="0" u="none" strike="noStrike" cap="none">
              <a:solidFill>
                <a:srgbClr val="000000"/>
              </a:solidFill>
              <a:latin typeface="Arial"/>
              <a:ea typeface="Arial"/>
              <a:cs typeface="Arial"/>
              <a:sym typeface="Arial"/>
            </a:endParaRPr>
          </a:p>
        </p:txBody>
      </p:sp>
      <p:sp>
        <p:nvSpPr>
          <p:cNvPr id="137" name="Google Shape;137;p23"/>
          <p:cNvSpPr txBox="1"/>
          <p:nvPr/>
        </p:nvSpPr>
        <p:spPr>
          <a:xfrm>
            <a:off x="986000" y="439400"/>
            <a:ext cx="5988000" cy="8835300"/>
          </a:xfrm>
          <a:prstGeom prst="rect">
            <a:avLst/>
          </a:prstGeom>
          <a:noFill/>
          <a:ln>
            <a:noFill/>
          </a:ln>
        </p:spPr>
        <p:txBody>
          <a:bodyPr spcFirstLastPara="1" wrap="square" lIns="91425" tIns="45700" rIns="91425" bIns="45700" anchor="t" anchorCtr="0">
            <a:spAutoFit/>
          </a:bodyPr>
          <a:lstStyle/>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s-CO" sz="1800" b="0" i="0" u="none" strike="noStrike" cap="none">
                <a:solidFill>
                  <a:schemeClr val="dk1"/>
                </a:solidFill>
                <a:latin typeface="Arial"/>
                <a:ea typeface="Arial"/>
                <a:cs typeface="Arial"/>
                <a:sym typeface="Arial"/>
              </a:rPr>
              <a:t>Implementar pasarelas de pago tales como nequi</a:t>
            </a:r>
            <a:r>
              <a:rPr lang="es-CO" sz="1800">
                <a:solidFill>
                  <a:schemeClr val="dk1"/>
                </a:solidFill>
              </a:rPr>
              <a:t> y </a:t>
            </a:r>
            <a:r>
              <a:rPr lang="es-CO" sz="1800" b="0" i="0" u="none" strike="noStrike" cap="none">
                <a:solidFill>
                  <a:schemeClr val="dk1"/>
                </a:solidFill>
                <a:latin typeface="Arial"/>
                <a:ea typeface="Arial"/>
                <a:cs typeface="Arial"/>
                <a:sym typeface="Arial"/>
              </a:rPr>
              <a:t>daviplata. </a:t>
            </a:r>
            <a:endParaRPr sz="1800" b="0" i="0" u="none" strike="noStrike" cap="none">
              <a:solidFill>
                <a:schemeClr val="dk1"/>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s-CO" sz="1800">
                <a:solidFill>
                  <a:schemeClr val="dk1"/>
                </a:solidFill>
                <a:highlight>
                  <a:schemeClr val="lt1"/>
                </a:highlight>
              </a:rPr>
              <a:t>Desarrollar</a:t>
            </a:r>
            <a:r>
              <a:rPr lang="es-CO" sz="1800" b="0" i="0" u="none" strike="noStrike" cap="none">
                <a:solidFill>
                  <a:schemeClr val="dk1"/>
                </a:solidFill>
                <a:highlight>
                  <a:schemeClr val="lt1"/>
                </a:highlight>
                <a:latin typeface="Arial"/>
                <a:ea typeface="Arial"/>
                <a:cs typeface="Arial"/>
                <a:sym typeface="Arial"/>
              </a:rPr>
              <a:t> un menú </a:t>
            </a:r>
            <a:r>
              <a:rPr lang="es-CO" sz="1800">
                <a:solidFill>
                  <a:schemeClr val="dk1"/>
                </a:solidFill>
                <a:highlight>
                  <a:schemeClr val="lt1"/>
                </a:highlight>
              </a:rPr>
              <a:t>para qué los usuarios puedan gestionar su información personal.</a:t>
            </a:r>
            <a:endParaRPr sz="1400" b="0" i="0" u="none" strike="noStrike" cap="none">
              <a:solidFill>
                <a:srgbClr val="000000"/>
              </a:solidFill>
              <a:highlight>
                <a:schemeClr val="lt1"/>
              </a:highlight>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s-CO" sz="1800" b="0" i="0" u="none" strike="noStrike" cap="none">
                <a:solidFill>
                  <a:schemeClr val="dk1"/>
                </a:solidFill>
                <a:latin typeface="Arial"/>
                <a:ea typeface="Arial"/>
                <a:cs typeface="Arial"/>
                <a:sym typeface="Arial"/>
              </a:rPr>
              <a:t>implementar </a:t>
            </a:r>
            <a:r>
              <a:rPr lang="es-CO" sz="1800">
                <a:solidFill>
                  <a:schemeClr val="dk1"/>
                </a:solidFill>
              </a:rPr>
              <a:t>un apartado para</a:t>
            </a:r>
            <a:r>
              <a:rPr lang="es-CO" sz="1800" b="0" i="0" u="none" strike="noStrike" cap="none">
                <a:solidFill>
                  <a:schemeClr val="dk1"/>
                </a:solidFill>
                <a:latin typeface="Arial"/>
                <a:ea typeface="Arial"/>
                <a:cs typeface="Arial"/>
                <a:sym typeface="Arial"/>
              </a:rPr>
              <a:t> gestionar las citas </a:t>
            </a:r>
            <a:r>
              <a:rPr lang="es-CO" sz="1800">
                <a:solidFill>
                  <a:schemeClr val="dk1"/>
                </a:solidFill>
              </a:rPr>
              <a:t>a</a:t>
            </a:r>
            <a:r>
              <a:rPr lang="es-CO" sz="1800" b="0" i="0" u="none" strike="noStrike" cap="none">
                <a:solidFill>
                  <a:schemeClr val="dk1"/>
                </a:solidFill>
                <a:latin typeface="Arial"/>
                <a:ea typeface="Arial"/>
                <a:cs typeface="Arial"/>
                <a:sym typeface="Arial"/>
              </a:rPr>
              <a:t> domicilios de la barbería.</a:t>
            </a:r>
            <a:endParaRPr sz="18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s-CO" sz="1800" b="0" i="0" u="none" strike="noStrike" cap="none">
                <a:solidFill>
                  <a:schemeClr val="dk1"/>
                </a:solidFill>
                <a:latin typeface="Arial"/>
                <a:ea typeface="Arial"/>
                <a:cs typeface="Arial"/>
                <a:sym typeface="Arial"/>
              </a:rPr>
              <a:t>Gestionar informes mensuales de la actividad recibida en la barbería.</a:t>
            </a:r>
            <a:endParaRPr sz="1800" b="0" i="0" u="none" strike="noStrike" cap="none">
              <a:solidFill>
                <a:schemeClr val="dk1"/>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s-CO" sz="1800" b="0" i="0" u="none" strike="noStrike" cap="none">
                <a:solidFill>
                  <a:schemeClr val="dk1"/>
                </a:solidFill>
                <a:latin typeface="Arial"/>
                <a:ea typeface="Arial"/>
                <a:cs typeface="Arial"/>
                <a:sym typeface="Arial"/>
              </a:rPr>
              <a:t>Gestionar informes de calificación de los barberos y de la barbería .</a:t>
            </a:r>
            <a:endParaRPr sz="1400" b="0" i="0" u="none" strike="noStrike" cap="none">
              <a:solidFill>
                <a:srgbClr val="000000"/>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s-CO" sz="1800" b="0" i="0" u="none" strike="noStrike" cap="none">
                <a:solidFill>
                  <a:schemeClr val="dk1"/>
                </a:solidFill>
                <a:latin typeface="Arial"/>
                <a:ea typeface="Arial"/>
                <a:cs typeface="Arial"/>
                <a:sym typeface="Arial"/>
              </a:rPr>
              <a:t>Implementar un mapa donde se encuentre la ubicación de la barbería.</a:t>
            </a:r>
            <a:endParaRPr sz="1400" b="0" i="0" u="none" strike="noStrike" cap="none">
              <a:solidFill>
                <a:srgbClr val="000000"/>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s-CO" sz="1800" b="0" i="0" u="none" strike="noStrike" cap="none">
                <a:solidFill>
                  <a:schemeClr val="dk1"/>
                </a:solidFill>
                <a:latin typeface="Arial"/>
                <a:ea typeface="Arial"/>
                <a:cs typeface="Arial"/>
                <a:sym typeface="Arial"/>
              </a:rPr>
              <a:t>Desarrollar una interfaz </a:t>
            </a:r>
            <a:r>
              <a:rPr lang="es-CO" sz="1800">
                <a:solidFill>
                  <a:schemeClr val="dk1"/>
                </a:solidFill>
              </a:rPr>
              <a:t>adaptable</a:t>
            </a:r>
            <a:r>
              <a:rPr lang="es-CO" sz="1800" b="0" i="0" u="none" strike="noStrike" cap="none">
                <a:solidFill>
                  <a:schemeClr val="dk1"/>
                </a:solidFill>
                <a:latin typeface="Arial"/>
                <a:ea typeface="Arial"/>
                <a:cs typeface="Arial"/>
                <a:sym typeface="Arial"/>
              </a:rPr>
              <a:t> a cualquier </a:t>
            </a:r>
            <a:r>
              <a:rPr lang="es-CO" sz="1800">
                <a:solidFill>
                  <a:schemeClr val="dk1"/>
                </a:solidFill>
              </a:rPr>
              <a:t>dispositivo.</a:t>
            </a:r>
            <a:endParaRPr sz="1400" b="0" i="0" u="none" strike="noStrike" cap="none">
              <a:solidFill>
                <a:srgbClr val="000000"/>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114300" marR="0" lvl="0" indent="0" algn="l" rtl="0">
              <a:lnSpc>
                <a:spcPct val="100000"/>
              </a:lnSpc>
              <a:spcBef>
                <a:spcPts val="0"/>
              </a:spcBef>
              <a:spcAft>
                <a:spcPts val="0"/>
              </a:spcAft>
              <a:buClr>
                <a:srgbClr val="000000"/>
              </a:buClr>
              <a:buSzPts val="1400"/>
              <a:buFont typeface="Arial"/>
              <a:buNone/>
            </a:pPr>
            <a:br>
              <a:rPr lang="es-CO"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br>
              <a:rPr lang="es-CO" sz="1400" b="0" i="0" u="none" strike="noStrike" cap="none">
                <a:solidFill>
                  <a:schemeClr val="dk1"/>
                </a:solidFill>
                <a:latin typeface="Arial"/>
                <a:ea typeface="Arial"/>
                <a:cs typeface="Arial"/>
                <a:sym typeface="Arial"/>
              </a:rPr>
            </a:br>
            <a:br>
              <a:rPr lang="es-CO" sz="1400" b="0" i="0" u="none" strike="noStrike" cap="none">
                <a:solidFill>
                  <a:schemeClr val="dk1"/>
                </a:solidFill>
                <a:latin typeface="Arial"/>
                <a:ea typeface="Arial"/>
                <a:cs typeface="Arial"/>
                <a:sym typeface="Arial"/>
              </a:rPr>
            </a:br>
            <a:br>
              <a:rPr lang="es-CO"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br>
              <a:rPr lang="es-CO" sz="1400" b="0" i="0" u="none" strike="noStrike" cap="none">
                <a:solidFill>
                  <a:schemeClr val="dk1"/>
                </a:solidFill>
                <a:latin typeface="Arial"/>
                <a:ea typeface="Arial"/>
                <a:cs typeface="Arial"/>
                <a:sym typeface="Arial"/>
              </a:rPr>
            </a:br>
            <a:br>
              <a:rPr lang="es-CO" sz="1400" b="0" i="0" u="none" strike="noStrike" cap="none">
                <a:solidFill>
                  <a:schemeClr val="dk1"/>
                </a:solidFill>
                <a:latin typeface="Arial"/>
                <a:ea typeface="Arial"/>
                <a:cs typeface="Arial"/>
                <a:sym typeface="Arial"/>
              </a:rPr>
            </a:br>
            <a:br>
              <a:rPr lang="es-CO" sz="1400" b="0" i="0" u="none" strike="noStrike" cap="none">
                <a:solidFill>
                  <a:schemeClr val="dk1"/>
                </a:solidFill>
                <a:latin typeface="Arial"/>
                <a:ea typeface="Arial"/>
                <a:cs typeface="Arial"/>
                <a:sym typeface="Arial"/>
              </a:rPr>
            </a:br>
            <a:br>
              <a:rPr lang="es-CO" sz="1400" b="0" i="0" u="none" strike="noStrike" cap="none">
                <a:solidFill>
                  <a:schemeClr val="dk1"/>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138" name="Google Shape;138;p23"/>
          <p:cNvPicPr preferRelativeResize="0"/>
          <p:nvPr/>
        </p:nvPicPr>
        <p:blipFill rotWithShape="1">
          <a:blip r:embed="rId3">
            <a:alphaModFix/>
          </a:blip>
          <a:srcRect/>
          <a:stretch/>
        </p:blipFill>
        <p:spPr>
          <a:xfrm>
            <a:off x="7049519" y="1911986"/>
            <a:ext cx="4838773" cy="34508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1000"/>
                                        <p:tgtEl>
                                          <p:spTgt spid="1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
          <p:cNvSpPr txBox="1"/>
          <p:nvPr/>
        </p:nvSpPr>
        <p:spPr>
          <a:xfrm>
            <a:off x="456236" y="468748"/>
            <a:ext cx="105156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CO" sz="4400">
                <a:solidFill>
                  <a:srgbClr val="0C0C0C"/>
                </a:solidFill>
                <a:latin typeface="Work Sans Medium"/>
                <a:ea typeface="Work Sans Medium"/>
                <a:cs typeface="Work Sans Medium"/>
                <a:sym typeface="Work Sans Medium"/>
              </a:rPr>
              <a:t>5. </a:t>
            </a:r>
            <a:r>
              <a:rPr lang="es-CO" sz="4400" b="0" i="0" u="none" strike="noStrike" cap="none">
                <a:solidFill>
                  <a:srgbClr val="0C0C0C"/>
                </a:solidFill>
                <a:latin typeface="Work Sans Medium"/>
                <a:ea typeface="Work Sans Medium"/>
                <a:cs typeface="Work Sans Medium"/>
                <a:sym typeface="Work Sans Medium"/>
              </a:rPr>
              <a:t>Justificación</a:t>
            </a:r>
            <a:endParaRPr sz="1400" b="0" i="0" u="none" strike="noStrike" cap="none">
              <a:solidFill>
                <a:srgbClr val="000000"/>
              </a:solidFill>
              <a:latin typeface="Arial"/>
              <a:ea typeface="Arial"/>
              <a:cs typeface="Arial"/>
              <a:sym typeface="Arial"/>
            </a:endParaRPr>
          </a:p>
        </p:txBody>
      </p:sp>
      <p:sp>
        <p:nvSpPr>
          <p:cNvPr id="144" name="Google Shape;144;p3"/>
          <p:cNvSpPr txBox="1"/>
          <p:nvPr/>
        </p:nvSpPr>
        <p:spPr>
          <a:xfrm>
            <a:off x="456236" y="2146041"/>
            <a:ext cx="6858900" cy="3140100"/>
          </a:xfrm>
          <a:prstGeom prst="rect">
            <a:avLst/>
          </a:prstGeom>
          <a:noFill/>
          <a:ln>
            <a:noFill/>
          </a:ln>
        </p:spPr>
        <p:txBody>
          <a:bodyPr spcFirstLastPara="1" wrap="square" lIns="91425" tIns="45700" rIns="91425" bIns="45700" anchor="t" anchorCtr="0">
            <a:spAutoFit/>
          </a:bodyPr>
          <a:lstStyle/>
          <a:p>
            <a:pPr marL="0" lvl="0" indent="0" algn="just" rtl="0">
              <a:spcBef>
                <a:spcPts val="0"/>
              </a:spcBef>
              <a:spcAft>
                <a:spcPts val="0"/>
              </a:spcAft>
              <a:buClr>
                <a:schemeClr val="dk1"/>
              </a:buClr>
              <a:buSzPts val="1100"/>
              <a:buFont typeface="Arial"/>
              <a:buNone/>
            </a:pPr>
            <a:endParaRPr sz="1800" dirty="0">
              <a:solidFill>
                <a:schemeClr val="dk1"/>
              </a:solidFill>
            </a:endParaRPr>
          </a:p>
          <a:p>
            <a:pPr marL="0" lvl="0" indent="0" algn="just" rtl="0">
              <a:spcBef>
                <a:spcPts val="0"/>
              </a:spcBef>
              <a:spcAft>
                <a:spcPts val="0"/>
              </a:spcAft>
              <a:buClr>
                <a:schemeClr val="dk1"/>
              </a:buClr>
              <a:buSzPts val="1100"/>
              <a:buFont typeface="Arial"/>
              <a:buNone/>
            </a:pPr>
            <a:r>
              <a:rPr lang="es-CO" sz="1800" dirty="0">
                <a:solidFill>
                  <a:schemeClr val="dk1"/>
                </a:solidFill>
              </a:rPr>
              <a:t>El problema identificado en la barbería </a:t>
            </a:r>
            <a:r>
              <a:rPr lang="es-CO" sz="1800" dirty="0" err="1">
                <a:solidFill>
                  <a:schemeClr val="dk1"/>
                </a:solidFill>
              </a:rPr>
              <a:t>Blessing</a:t>
            </a:r>
            <a:r>
              <a:rPr lang="es-CO" sz="1800" dirty="0">
                <a:solidFill>
                  <a:schemeClr val="dk1"/>
                </a:solidFill>
              </a:rPr>
              <a:t> es el agendamiento de citas debido a su impacto directo en la experiencia del cliente y la eficiencia operativa del negocio. Una gestión ineficiente de citas puede resultar en tiempos de espera prolongados, insatisfacción del cliente y pérdida de ingresos debido a la subutilización de recursos.</a:t>
            </a:r>
            <a:endParaRPr sz="1800" dirty="0">
              <a:solidFill>
                <a:schemeClr val="dk1"/>
              </a:solidFill>
            </a:endParaRPr>
          </a:p>
          <a:p>
            <a:pPr marL="0" lvl="0" indent="0" algn="just" rtl="0">
              <a:spcBef>
                <a:spcPts val="0"/>
              </a:spcBef>
              <a:spcAft>
                <a:spcPts val="0"/>
              </a:spcAft>
              <a:buClr>
                <a:schemeClr val="dk1"/>
              </a:buClr>
              <a:buSzPts val="1100"/>
              <a:buFont typeface="Arial"/>
              <a:buNone/>
            </a:pPr>
            <a:endParaRPr sz="1800" dirty="0">
              <a:solidFill>
                <a:schemeClr val="dk1"/>
              </a:solidFill>
            </a:endParaRPr>
          </a:p>
          <a:p>
            <a:pPr marL="0" lvl="0" indent="0" algn="just" rtl="0">
              <a:spcBef>
                <a:spcPts val="0"/>
              </a:spcBef>
              <a:spcAft>
                <a:spcPts val="0"/>
              </a:spcAft>
              <a:buClr>
                <a:schemeClr val="dk1"/>
              </a:buClr>
              <a:buSzPts val="1100"/>
              <a:buFont typeface="Arial"/>
              <a:buNone/>
            </a:pPr>
            <a:r>
              <a:rPr lang="es-CO" sz="1800" dirty="0">
                <a:solidFill>
                  <a:schemeClr val="dk1"/>
                </a:solidFill>
              </a:rPr>
              <a:t>Abordar este problema es fundamental para garantizar la satisfacción del cliente y maximizar la productividad del negocio.</a:t>
            </a:r>
            <a:endParaRPr sz="1800" dirty="0">
              <a:solidFill>
                <a:schemeClr val="dk1"/>
              </a:solidFill>
            </a:endParaRPr>
          </a:p>
          <a:p>
            <a:pPr marL="0" marR="0" lvl="0" indent="0" algn="just" rtl="0">
              <a:lnSpc>
                <a:spcPct val="100000"/>
              </a:lnSpc>
              <a:spcBef>
                <a:spcPts val="0"/>
              </a:spcBef>
              <a:spcAft>
                <a:spcPts val="0"/>
              </a:spcAft>
              <a:buClr>
                <a:schemeClr val="dk1"/>
              </a:buClr>
              <a:buSzPts val="1800"/>
              <a:buFont typeface="Arial"/>
              <a:buNone/>
            </a:pPr>
            <a:endParaRPr sz="1800" dirty="0">
              <a:solidFill>
                <a:schemeClr val="dk1"/>
              </a:solidFill>
            </a:endParaRPr>
          </a:p>
        </p:txBody>
      </p:sp>
      <p:pic>
        <p:nvPicPr>
          <p:cNvPr id="145" name="Google Shape;145;p3"/>
          <p:cNvPicPr preferRelativeResize="0"/>
          <p:nvPr/>
        </p:nvPicPr>
        <p:blipFill rotWithShape="1">
          <a:blip r:embed="rId4">
            <a:alphaModFix/>
          </a:blip>
          <a:srcRect/>
          <a:stretch/>
        </p:blipFill>
        <p:spPr>
          <a:xfrm>
            <a:off x="7576861" y="1839546"/>
            <a:ext cx="3853139" cy="23377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1000"/>
                                        <p:tgtEl>
                                          <p:spTgt spid="144"/>
                                        </p:tgtEl>
                                        <p:attrNameLst>
                                          <p:attrName>ppt_w</p:attrName>
                                        </p:attrNameLst>
                                      </p:cBhvr>
                                      <p:tavLst>
                                        <p:tav tm="0">
                                          <p:val>
                                            <p:strVal val="0"/>
                                          </p:val>
                                        </p:tav>
                                        <p:tav tm="100000">
                                          <p:val>
                                            <p:strVal val="#ppt_w"/>
                                          </p:val>
                                        </p:tav>
                                      </p:tavLst>
                                    </p:anim>
                                    <p:anim calcmode="lin" valueType="num">
                                      <p:cBhvr additive="base">
                                        <p:cTn id="8" dur="1000"/>
                                        <p:tgtEl>
                                          <p:spTgt spid="14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g1f39c7a08f9_1_11"/>
          <p:cNvSpPr txBox="1"/>
          <p:nvPr/>
        </p:nvSpPr>
        <p:spPr>
          <a:xfrm>
            <a:off x="456236" y="457723"/>
            <a:ext cx="105156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CO" sz="4400">
                <a:solidFill>
                  <a:srgbClr val="0C0C0C"/>
                </a:solidFill>
                <a:latin typeface="Work Sans Medium"/>
                <a:ea typeface="Work Sans Medium"/>
                <a:cs typeface="Work Sans Medium"/>
                <a:sym typeface="Work Sans Medium"/>
              </a:rPr>
              <a:t>6. </a:t>
            </a:r>
            <a:r>
              <a:rPr lang="es-CO" sz="4400" b="0" i="0" u="none" strike="noStrike" cap="none">
                <a:solidFill>
                  <a:srgbClr val="0C0C0C"/>
                </a:solidFill>
                <a:latin typeface="Work Sans Medium"/>
                <a:ea typeface="Work Sans Medium"/>
                <a:cs typeface="Work Sans Medium"/>
                <a:sym typeface="Work Sans Medium"/>
              </a:rPr>
              <a:t>Delimitaciones y Alcance</a:t>
            </a:r>
            <a:endParaRPr sz="1400" b="0" i="0" u="none" strike="noStrike" cap="none">
              <a:solidFill>
                <a:srgbClr val="000000"/>
              </a:solidFill>
              <a:latin typeface="Arial"/>
              <a:ea typeface="Arial"/>
              <a:cs typeface="Arial"/>
              <a:sym typeface="Arial"/>
            </a:endParaRPr>
          </a:p>
        </p:txBody>
      </p:sp>
      <p:sp>
        <p:nvSpPr>
          <p:cNvPr id="151" name="Google Shape;151;g1f39c7a08f9_1_11"/>
          <p:cNvSpPr txBox="1"/>
          <p:nvPr/>
        </p:nvSpPr>
        <p:spPr>
          <a:xfrm>
            <a:off x="420299" y="1760301"/>
            <a:ext cx="6425400" cy="4525200"/>
          </a:xfrm>
          <a:prstGeom prst="rect">
            <a:avLst/>
          </a:prstGeom>
          <a:noFill/>
          <a:ln>
            <a:noFill/>
          </a:ln>
        </p:spPr>
        <p:txBody>
          <a:bodyPr spcFirstLastPara="1" wrap="square" lIns="91425" tIns="45700" rIns="91425" bIns="45700" anchor="t" anchorCtr="0">
            <a:spAutoFit/>
          </a:bodyPr>
          <a:lstStyle/>
          <a:p>
            <a:pPr marL="0" lvl="0" indent="0" algn="just" rtl="0">
              <a:spcBef>
                <a:spcPts val="0"/>
              </a:spcBef>
              <a:spcAft>
                <a:spcPts val="0"/>
              </a:spcAft>
              <a:buClr>
                <a:schemeClr val="dk1"/>
              </a:buClr>
              <a:buSzPts val="1100"/>
              <a:buFont typeface="Arial"/>
              <a:buNone/>
            </a:pPr>
            <a:endParaRPr sz="1800">
              <a:solidFill>
                <a:schemeClr val="dk1"/>
              </a:solidFill>
            </a:endParaRPr>
          </a:p>
          <a:p>
            <a:pPr marL="0" lvl="0" indent="0" algn="just" rtl="0">
              <a:spcBef>
                <a:spcPts val="0"/>
              </a:spcBef>
              <a:spcAft>
                <a:spcPts val="0"/>
              </a:spcAft>
              <a:buClr>
                <a:schemeClr val="dk1"/>
              </a:buClr>
              <a:buSzPts val="1100"/>
              <a:buFont typeface="Arial"/>
              <a:buNone/>
            </a:pPr>
            <a:r>
              <a:rPr lang="es-CO" sz="1800">
                <a:solidFill>
                  <a:schemeClr val="dk1"/>
                </a:solidFill>
              </a:rPr>
              <a:t>Durante el tiempo de duración del tecnólogo, el proyecto se centrará en mejorar el proceso de agendamiento de citas para Blessing. Dividiendo en dos fases este proceso, en la primera fase se llevará a cabo un análisis exhaustivo de los problemas actuales en el agendamiento de citas y se investigarán soluciones tecnológicas disponibles. La implementación de la solución seleccionada se realizará en la segunda fase, incluyendo la capacitación del personal. Posteriormente, se realizarán evaluaciones periódicas del rendimiento de la nueva solución, con ajustes y mejoras continuas según sea necesario. Además, se documentarán todos los cambios realizados y se proporcionarán recomendaciones para el mantenimiento a largo plazo del proceso de agendamiento de citas.</a:t>
            </a:r>
            <a:endParaRPr sz="1800">
              <a:solidFill>
                <a:schemeClr val="dk1"/>
              </a:solidFill>
            </a:endParaRPr>
          </a:p>
          <a:p>
            <a:pPr marL="0" marR="0" lvl="0" indent="0" algn="just" rtl="0">
              <a:lnSpc>
                <a:spcPct val="100000"/>
              </a:lnSpc>
              <a:spcBef>
                <a:spcPts val="0"/>
              </a:spcBef>
              <a:spcAft>
                <a:spcPts val="0"/>
              </a:spcAft>
              <a:buClr>
                <a:schemeClr val="dk1"/>
              </a:buClr>
              <a:buSzPts val="1800"/>
              <a:buFont typeface="Arial"/>
              <a:buNone/>
            </a:pPr>
            <a:endParaRPr sz="1800">
              <a:solidFill>
                <a:schemeClr val="dk1"/>
              </a:solidFill>
            </a:endParaRPr>
          </a:p>
        </p:txBody>
      </p:sp>
      <p:pic>
        <p:nvPicPr>
          <p:cNvPr id="152" name="Google Shape;152;g1f39c7a08f9_1_11"/>
          <p:cNvPicPr preferRelativeResize="0"/>
          <p:nvPr/>
        </p:nvPicPr>
        <p:blipFill rotWithShape="1">
          <a:blip r:embed="rId4">
            <a:alphaModFix/>
          </a:blip>
          <a:srcRect/>
          <a:stretch/>
        </p:blipFill>
        <p:spPr>
          <a:xfrm>
            <a:off x="7199636" y="2146048"/>
            <a:ext cx="4572065" cy="24765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1000"/>
                                        <p:tgtEl>
                                          <p:spTgt spid="151"/>
                                        </p:tgtEl>
                                        <p:attrNameLst>
                                          <p:attrName>ppt_w</p:attrName>
                                        </p:attrNameLst>
                                      </p:cBhvr>
                                      <p:tavLst>
                                        <p:tav tm="0">
                                          <p:val>
                                            <p:strVal val="0"/>
                                          </p:val>
                                        </p:tav>
                                        <p:tav tm="100000">
                                          <p:val>
                                            <p:strVal val="#ppt_w"/>
                                          </p:val>
                                        </p:tav>
                                      </p:tavLst>
                                    </p:anim>
                                    <p:anim calcmode="lin" valueType="num">
                                      <p:cBhvr additive="base">
                                        <p:cTn id="8" dur="1000"/>
                                        <p:tgtEl>
                                          <p:spTgt spid="15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1f4a14d4079_0_1"/>
          <p:cNvSpPr txBox="1"/>
          <p:nvPr/>
        </p:nvSpPr>
        <p:spPr>
          <a:xfrm>
            <a:off x="396925" y="463075"/>
            <a:ext cx="8237400" cy="79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400"/>
              <a:buFont typeface="Arial"/>
              <a:buNone/>
            </a:pPr>
            <a:r>
              <a:rPr lang="es-CO" sz="4400">
                <a:solidFill>
                  <a:srgbClr val="0C0C0C"/>
                </a:solidFill>
                <a:latin typeface="Work Sans Medium"/>
                <a:ea typeface="Work Sans Medium"/>
                <a:cs typeface="Work Sans Medium"/>
                <a:sym typeface="Work Sans Medium"/>
              </a:rPr>
              <a:t>7. </a:t>
            </a:r>
            <a:r>
              <a:rPr lang="es-CO" sz="4400" b="0" i="0" u="none" strike="noStrike" cap="none">
                <a:solidFill>
                  <a:srgbClr val="0C0C0C"/>
                </a:solidFill>
                <a:latin typeface="Work Sans Medium"/>
                <a:ea typeface="Work Sans Medium"/>
                <a:cs typeface="Work Sans Medium"/>
                <a:sym typeface="Work Sans Medium"/>
              </a:rPr>
              <a:t>Mapa de procesos BPMN</a:t>
            </a:r>
            <a:endParaRPr sz="1400" b="0" i="0" u="none" strike="noStrike" cap="none">
              <a:solidFill>
                <a:srgbClr val="000000"/>
              </a:solidFill>
              <a:latin typeface="Arial"/>
              <a:ea typeface="Arial"/>
              <a:cs typeface="Arial"/>
              <a:sym typeface="Arial"/>
            </a:endParaRPr>
          </a:p>
        </p:txBody>
      </p:sp>
      <p:sp>
        <p:nvSpPr>
          <p:cNvPr id="159" name="Google Shape;159;g1f4a14d4079_0_1"/>
          <p:cNvSpPr txBox="1"/>
          <p:nvPr/>
        </p:nvSpPr>
        <p:spPr>
          <a:xfrm>
            <a:off x="1429125" y="5662300"/>
            <a:ext cx="108492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s-CO" sz="1700" u="sng">
                <a:solidFill>
                  <a:schemeClr val="hlink"/>
                </a:solidFill>
                <a:hlinkClick r:id="rId3"/>
              </a:rPr>
              <a:t>https://drive.google.com/file/d/1QKOEgg5CiMX2nr2cXHIUlqrxGva3Yduu/view?usp=sharing</a:t>
            </a:r>
            <a:endParaRPr sz="1700" b="0" i="0" u="none" strike="noStrike" cap="none">
              <a:solidFill>
                <a:schemeClr val="dk1"/>
              </a:solidFill>
              <a:latin typeface="Arial"/>
              <a:ea typeface="Arial"/>
              <a:cs typeface="Arial"/>
              <a:sym typeface="Arial"/>
            </a:endParaRPr>
          </a:p>
        </p:txBody>
      </p:sp>
      <p:pic>
        <p:nvPicPr>
          <p:cNvPr id="160" name="Google Shape;160;g1f4a14d4079_0_1"/>
          <p:cNvPicPr preferRelativeResize="0"/>
          <p:nvPr/>
        </p:nvPicPr>
        <p:blipFill>
          <a:blip r:embed="rId4">
            <a:alphaModFix/>
          </a:blip>
          <a:stretch>
            <a:fillRect/>
          </a:stretch>
        </p:blipFill>
        <p:spPr>
          <a:xfrm>
            <a:off x="1024450" y="1391688"/>
            <a:ext cx="9755816" cy="4074625"/>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620</Words>
  <Application>Microsoft Office PowerPoint</Application>
  <PresentationFormat>Panorámica</PresentationFormat>
  <Paragraphs>74</Paragraphs>
  <Slides>15</Slides>
  <Notes>15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Calibri</vt:lpstr>
      <vt:lpstr>Work Sans Medium</vt:lpstr>
      <vt:lpstr>Work Sans Light</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Jose Manuel Ramos Sierra</cp:lastModifiedBy>
  <cp:revision>1</cp:revision>
  <dcterms:created xsi:type="dcterms:W3CDTF">2020-10-01T23:51:28Z</dcterms:created>
  <dcterms:modified xsi:type="dcterms:W3CDTF">2025-02-16T16:42:26Z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